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69C0-820C-4C1A-8B17-9DC73822F3F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795B-72B3-4ADF-A4DA-D18F3108A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9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69C0-820C-4C1A-8B17-9DC73822F3F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795B-72B3-4ADF-A4DA-D18F3108A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69C0-820C-4C1A-8B17-9DC73822F3F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795B-72B3-4ADF-A4DA-D18F3108A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69C0-820C-4C1A-8B17-9DC73822F3F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795B-72B3-4ADF-A4DA-D18F3108A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5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69C0-820C-4C1A-8B17-9DC73822F3F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795B-72B3-4ADF-A4DA-D18F3108A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4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69C0-820C-4C1A-8B17-9DC73822F3F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795B-72B3-4ADF-A4DA-D18F3108A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1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69C0-820C-4C1A-8B17-9DC73822F3F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795B-72B3-4ADF-A4DA-D18F3108A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3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69C0-820C-4C1A-8B17-9DC73822F3F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795B-72B3-4ADF-A4DA-D18F3108A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69C0-820C-4C1A-8B17-9DC73822F3F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795B-72B3-4ADF-A4DA-D18F3108A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4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69C0-820C-4C1A-8B17-9DC73822F3F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795B-72B3-4ADF-A4DA-D18F3108A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5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69C0-820C-4C1A-8B17-9DC73822F3F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795B-72B3-4ADF-A4DA-D18F3108A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1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469C0-820C-4C1A-8B17-9DC73822F3F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5795B-72B3-4ADF-A4DA-D18F3108A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4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itstrip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904999"/>
          </a:xfrm>
        </p:spPr>
        <p:txBody>
          <a:bodyPr/>
          <a:lstStyle/>
          <a:p>
            <a:r>
              <a:rPr lang="en-US" dirty="0" smtClean="0"/>
              <a:t>Essential Question: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“What are some ways to predict the outcome of a certain action?”</a:t>
            </a:r>
            <a:endParaRPr lang="en-US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7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The Road Not Taken</a:t>
            </a:r>
            <a:br>
              <a:rPr lang="en-US" sz="4000" dirty="0" smtClean="0"/>
            </a:br>
            <a:r>
              <a:rPr lang="en-US" sz="2700" dirty="0" smtClean="0"/>
              <a:t>—-Robert Frost—- </a:t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Two roads diverged in a yellow wood,</a:t>
            </a:r>
          </a:p>
          <a:p>
            <a:pPr marL="0" indent="0">
              <a:buNone/>
            </a:pPr>
            <a:r>
              <a:rPr lang="en-US" sz="2400" dirty="0" smtClean="0"/>
              <a:t>And sorry I could not travel both</a:t>
            </a:r>
          </a:p>
          <a:p>
            <a:pPr marL="0" indent="0">
              <a:buNone/>
            </a:pPr>
            <a:r>
              <a:rPr lang="en-US" sz="2400" dirty="0" smtClean="0"/>
              <a:t>And be one traveler, long I stood</a:t>
            </a:r>
          </a:p>
          <a:p>
            <a:pPr marL="0" indent="0">
              <a:buNone/>
            </a:pPr>
            <a:r>
              <a:rPr lang="en-US" sz="2400" dirty="0" smtClean="0"/>
              <a:t>And looked down one as far as I could</a:t>
            </a:r>
          </a:p>
          <a:p>
            <a:pPr marL="0" indent="0">
              <a:buNone/>
            </a:pPr>
            <a:r>
              <a:rPr lang="en-US" sz="2400" dirty="0" smtClean="0"/>
              <a:t>To where it bent in the undergrowth;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Then took the other, as just as fair,</a:t>
            </a:r>
          </a:p>
          <a:p>
            <a:pPr marL="0" indent="0">
              <a:buNone/>
            </a:pPr>
            <a:r>
              <a:rPr lang="en-US" sz="2400" dirty="0" smtClean="0"/>
              <a:t>And having perhaps the better claim,</a:t>
            </a:r>
          </a:p>
          <a:p>
            <a:pPr marL="0" indent="0">
              <a:buNone/>
            </a:pPr>
            <a:r>
              <a:rPr lang="en-US" sz="2400" dirty="0" smtClean="0"/>
              <a:t>Because it was grassy and wanted wear;</a:t>
            </a:r>
          </a:p>
          <a:p>
            <a:pPr marL="0" indent="0">
              <a:buNone/>
            </a:pPr>
            <a:r>
              <a:rPr lang="en-US" sz="2400" dirty="0" smtClean="0"/>
              <a:t>Though as for that the passing there</a:t>
            </a:r>
          </a:p>
          <a:p>
            <a:pPr marL="0" indent="0">
              <a:buNone/>
            </a:pPr>
            <a:r>
              <a:rPr lang="en-US" sz="2400" dirty="0" smtClean="0"/>
              <a:t>Had worn them really about the same,</a:t>
            </a:r>
          </a:p>
        </p:txBody>
      </p:sp>
    </p:spTree>
    <p:extLst>
      <p:ext uri="{BB962C8B-B14F-4D97-AF65-F5344CB8AC3E}">
        <p14:creationId xmlns:p14="http://schemas.microsoft.com/office/powerpoint/2010/main" val="36061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And </a:t>
            </a:r>
            <a:r>
              <a:rPr lang="en-US" sz="2400" dirty="0">
                <a:solidFill>
                  <a:prstClr val="black"/>
                </a:solidFill>
              </a:rPr>
              <a:t>both that morning equally lay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In leaves no step had trodden black.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Oh, I kept the first for another day!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Yet knowing how way leads on to way,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I doubted if I should ever come back.</a:t>
            </a:r>
          </a:p>
          <a:p>
            <a:pPr marL="0" lvl="0" indent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I </a:t>
            </a:r>
            <a:r>
              <a:rPr lang="en-US" sz="2400" dirty="0">
                <a:solidFill>
                  <a:prstClr val="black"/>
                </a:solidFill>
              </a:rPr>
              <a:t>shall be telling this with a sigh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Somewhere ages and ages hence: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Two roads diverged in a wood, and I—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I took the one less traveled by,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And that has made all the difference.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8382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Synthesizing the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Part Two</a:t>
            </a:r>
          </a:p>
          <a:p>
            <a:pPr marL="0" indent="0">
              <a:buNone/>
            </a:pPr>
            <a:r>
              <a:rPr lang="en-US" sz="2000" b="1" i="1" dirty="0"/>
              <a:t>Directions</a:t>
            </a:r>
            <a:r>
              <a:rPr lang="en-US" sz="2000" i="1" dirty="0"/>
              <a:t>: Answer the following questions using complete sentences.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</a:t>
            </a:r>
            <a:r>
              <a:rPr lang="en-US" sz="2000" dirty="0"/>
              <a:t>. What is the speaker in the poem doing?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</a:t>
            </a:r>
            <a:r>
              <a:rPr lang="en-US" sz="2000" dirty="0"/>
              <a:t>. What does the speaker encounter?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</a:t>
            </a:r>
            <a:r>
              <a:rPr lang="en-US" sz="2000" dirty="0"/>
              <a:t>. What decision does the speaker have to make in the poem?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</a:t>
            </a:r>
            <a:r>
              <a:rPr lang="en-US" sz="2000" dirty="0"/>
              <a:t>. Infer the season. How do you know?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5</a:t>
            </a:r>
            <a:r>
              <a:rPr lang="en-US" sz="2000" dirty="0"/>
              <a:t>. Describe the conflict the speaker feels.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6</a:t>
            </a:r>
            <a:r>
              <a:rPr lang="en-US" sz="2000" dirty="0"/>
              <a:t>. Explain why the reader doubts he’ll ever come back to travel the first road.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887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7. Analyze the last stanza. What does the speaker mean by ―”Somewhere ages and ages hence”?</a:t>
            </a: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8. Formulate an idea of what you think the road may represent. Explain why you think</a:t>
            </a: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that.</a:t>
            </a: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9. Propose a reason for the ―”sigh” the speaker has at the end of the poem. What are</a:t>
            </a: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some of the reasons he may be sighing? Explain your answer.</a:t>
            </a: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10. Propose a meaning for the line ―”that has made all the difference.‖ What are some of other meanings of that line?</a:t>
            </a: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11. Which interpretation do you prefer? Why?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105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“I took the one less traveled by </a:t>
            </a:r>
            <a:br>
              <a:rPr lang="en-US" sz="3600" b="1" dirty="0" smtClean="0">
                <a:solidFill>
                  <a:srgbClr val="00B050"/>
                </a:solidFill>
              </a:rPr>
            </a:br>
            <a:r>
              <a:rPr lang="en-US" sz="3600" b="1" dirty="0" smtClean="0">
                <a:solidFill>
                  <a:srgbClr val="00B050"/>
                </a:solidFill>
              </a:rPr>
              <a:t>and that made all the difference”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1800" b="1" u="sng" dirty="0" smtClean="0"/>
              <a:t>Respond </a:t>
            </a:r>
            <a:r>
              <a:rPr lang="en-US" sz="1800" b="1" u="sng" dirty="0"/>
              <a:t>to one of the following prompts:</a:t>
            </a:r>
            <a:br>
              <a:rPr lang="en-US" sz="1800" b="1" u="sng" dirty="0"/>
            </a:br>
            <a:endParaRPr lang="en-US" sz="1800" b="1" u="sng" dirty="0" smtClean="0"/>
          </a:p>
          <a:p>
            <a:pPr marL="514350" indent="-514350">
              <a:buAutoNum type="arabicPeriod"/>
            </a:pPr>
            <a:r>
              <a:rPr lang="en-US" sz="1800" dirty="0" smtClean="0"/>
              <a:t>Predict </a:t>
            </a:r>
            <a:r>
              <a:rPr lang="en-US" sz="1800" dirty="0"/>
              <a:t>what Robert Frost found at the end of the road in which he traveled.</a:t>
            </a:r>
            <a:br>
              <a:rPr lang="en-US" sz="1800" dirty="0"/>
            </a:br>
            <a:endParaRPr lang="en-US" sz="1800" dirty="0" smtClean="0"/>
          </a:p>
          <a:p>
            <a:pPr marL="514350" indent="-514350">
              <a:buAutoNum type="arabicPeriod"/>
            </a:pPr>
            <a:r>
              <a:rPr lang="en-US" sz="1800" dirty="0" smtClean="0"/>
              <a:t>Predict </a:t>
            </a:r>
            <a:r>
              <a:rPr lang="en-US" sz="1800" dirty="0"/>
              <a:t>what would have happened if he had chosen the other road.</a:t>
            </a:r>
            <a:br>
              <a:rPr lang="en-US" sz="1800" dirty="0"/>
            </a:br>
            <a:endParaRPr lang="en-US" sz="1800" dirty="0" smtClean="0"/>
          </a:p>
          <a:p>
            <a:r>
              <a:rPr lang="en-US" sz="1800" b="1" u="sng" dirty="0" smtClean="0"/>
              <a:t>You may complete </a:t>
            </a:r>
            <a:r>
              <a:rPr lang="en-US" sz="1800" b="1" u="sng" dirty="0"/>
              <a:t>this assignment in one of 3 </a:t>
            </a:r>
            <a:r>
              <a:rPr lang="en-US" sz="1800" b="1" u="sng" dirty="0" smtClean="0"/>
              <a:t>ways:</a:t>
            </a:r>
            <a:r>
              <a:rPr lang="en-US" sz="1800" b="1" u="sng" dirty="0"/>
              <a:t/>
            </a:r>
            <a:br>
              <a:rPr lang="en-US" sz="1800" b="1" u="sng" dirty="0"/>
            </a:br>
            <a:endParaRPr lang="en-US" sz="1800" b="1" u="sng" dirty="0" smtClean="0"/>
          </a:p>
          <a:p>
            <a:pPr marL="514350" indent="-514350">
              <a:buAutoNum type="arabicPeriod"/>
            </a:pPr>
            <a:r>
              <a:rPr lang="en-US" sz="1800" dirty="0" smtClean="0"/>
              <a:t>A </a:t>
            </a:r>
            <a:r>
              <a:rPr lang="en-US" sz="1800" dirty="0"/>
              <a:t>written response to the prompt.</a:t>
            </a:r>
            <a:br>
              <a:rPr lang="en-US" sz="1800" dirty="0"/>
            </a:br>
            <a:endParaRPr lang="en-US" sz="1800" dirty="0" smtClean="0"/>
          </a:p>
          <a:p>
            <a:pPr marL="514350" indent="-514350">
              <a:buAutoNum type="arabicPeriod"/>
            </a:pPr>
            <a:r>
              <a:rPr lang="en-US" sz="1800" dirty="0" smtClean="0"/>
              <a:t>A </a:t>
            </a:r>
            <a:r>
              <a:rPr lang="en-US" sz="1800" dirty="0"/>
              <a:t>drawing in response to the prompt (i.e. a scene illustrating either what Robert Frost found at the end of the road, or what was on the other path)</a:t>
            </a:r>
            <a:br>
              <a:rPr lang="en-US" sz="1800" dirty="0"/>
            </a:br>
            <a:endParaRPr lang="en-US" sz="1800" dirty="0" smtClean="0"/>
          </a:p>
          <a:p>
            <a:pPr marL="514350" indent="-514350">
              <a:buAutoNum type="arabicPeriod"/>
            </a:pPr>
            <a:r>
              <a:rPr lang="en-US" sz="1800" dirty="0" smtClean="0"/>
              <a:t>Using </a:t>
            </a:r>
            <a:r>
              <a:rPr lang="en-US" sz="1800" u="sng" dirty="0">
                <a:hlinkClick r:id="rId2"/>
              </a:rPr>
              <a:t>bitstrips.com</a:t>
            </a:r>
            <a:r>
              <a:rPr lang="en-US" sz="1800" dirty="0"/>
              <a:t> create a comic depicting Robert Frost’s travel and what he found at his destination.</a:t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5980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391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Essential Question:</vt:lpstr>
      <vt:lpstr> The Road Not Taken —-Robert Frost—-  </vt:lpstr>
      <vt:lpstr>PowerPoint Presentation</vt:lpstr>
      <vt:lpstr>Synthesizing the Poem</vt:lpstr>
      <vt:lpstr>PowerPoint Presentation</vt:lpstr>
      <vt:lpstr>“I took the one less traveled by  and that made all the difference”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Question:</dc:title>
  <dc:creator>Lisa Guggenheimer</dc:creator>
  <cp:lastModifiedBy>Lisa Guggenheimer</cp:lastModifiedBy>
  <cp:revision>8</cp:revision>
  <dcterms:created xsi:type="dcterms:W3CDTF">2014-02-03T18:42:47Z</dcterms:created>
  <dcterms:modified xsi:type="dcterms:W3CDTF">2014-02-03T20:05:51Z</dcterms:modified>
</cp:coreProperties>
</file>