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0" r:id="rId3"/>
    <p:sldId id="264" r:id="rId4"/>
    <p:sldId id="258" r:id="rId5"/>
    <p:sldId id="259" r:id="rId6"/>
    <p:sldId id="261" r:id="rId7"/>
    <p:sldId id="262" r:id="rId8"/>
    <p:sldId id="265"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3" d="100"/>
          <a:sy n="73" d="100"/>
        </p:scale>
        <p:origin x="-918"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7" d="100"/>
          <a:sy n="57" d="100"/>
        </p:scale>
        <p:origin x="-2814"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B792D2-E2C9-4DBB-9F55-33E449BE57A7}" type="datetimeFigureOut">
              <a:rPr lang="en-US" smtClean="0"/>
              <a:pPr/>
              <a:t>4/18/2016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D4DBD9-2356-467B-A47C-712A8B05B18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B0387F-8510-4908-A144-C690D159BB0B}" type="datetimeFigureOut">
              <a:rPr lang="en-US" smtClean="0"/>
              <a:pPr/>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4B7C0-74F6-4755-8090-136371D7E8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44B7C0-74F6-4755-8090-136371D7E8E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44B7C0-74F6-4755-8090-136371D7E8E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6F8C8-57EA-4472-AAB1-09AE0FDC9263}"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F8C8-57EA-4472-AAB1-09AE0FDC9263}"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F8C8-57EA-4472-AAB1-09AE0FDC9263}"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F8C8-57EA-4472-AAB1-09AE0FDC9263}"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6F8C8-57EA-4472-AAB1-09AE0FDC9263}"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6F8C8-57EA-4472-AAB1-09AE0FDC9263}"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6F8C8-57EA-4472-AAB1-09AE0FDC9263}" type="datetimeFigureOut">
              <a:rPr lang="en-US" smtClean="0"/>
              <a:pPr/>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6F8C8-57EA-4472-AAB1-09AE0FDC9263}" type="datetimeFigureOut">
              <a:rPr lang="en-US" smtClean="0"/>
              <a:pPr/>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6F8C8-57EA-4472-AAB1-09AE0FDC9263}" type="datetimeFigureOut">
              <a:rPr lang="en-US" smtClean="0"/>
              <a:pPr/>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6F8C8-57EA-4472-AAB1-09AE0FDC9263}"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6F8C8-57EA-4472-AAB1-09AE0FDC9263}"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00756-7D82-469F-A5D0-FA0752E376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6F8C8-57EA-4472-AAB1-09AE0FDC9263}" type="datetimeFigureOut">
              <a:rPr lang="en-US" smtClean="0"/>
              <a:pPr/>
              <a:t>4/18/2016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00756-7D82-469F-A5D0-FA0752E37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smtClean="0">
                <a:latin typeface="Bradley Hand ITC" pitchFamily="66" charset="0"/>
              </a:rPr>
              <a:t>The Outsiders</a:t>
            </a:r>
            <a:br>
              <a:rPr lang="en-US" sz="6600" b="1" dirty="0" smtClean="0">
                <a:latin typeface="Bradley Hand ITC" pitchFamily="66" charset="0"/>
              </a:rPr>
            </a:br>
            <a:r>
              <a:rPr lang="en-US" sz="6600" b="1" dirty="0" smtClean="0">
                <a:latin typeface="Bradley Hand ITC" pitchFamily="66" charset="0"/>
              </a:rPr>
              <a:t>Dialectic </a:t>
            </a:r>
            <a:r>
              <a:rPr lang="en-US" sz="6600" b="1" dirty="0" smtClean="0">
                <a:latin typeface="Bradley Hand ITC" pitchFamily="66" charset="0"/>
              </a:rPr>
              <a:t>Journals</a:t>
            </a:r>
            <a:endParaRPr lang="en-US" sz="6600" b="1" dirty="0">
              <a:latin typeface="Bradley Hand ITC" pitchFamily="66" charset="0"/>
            </a:endParaRPr>
          </a:p>
        </p:txBody>
      </p:sp>
      <p:sp>
        <p:nvSpPr>
          <p:cNvPr id="3" name="Subtitle 2"/>
          <p:cNvSpPr>
            <a:spLocks noGrp="1"/>
          </p:cNvSpPr>
          <p:nvPr>
            <p:ph type="subTitle" idx="1"/>
          </p:nvPr>
        </p:nvSpPr>
        <p:spPr/>
        <p:txBody>
          <a:bodyPr>
            <a:normAutofit/>
          </a:bodyPr>
          <a:lstStyle/>
          <a:p>
            <a:r>
              <a:rPr lang="en-US" sz="3600" b="1" dirty="0" smtClean="0">
                <a:solidFill>
                  <a:schemeClr val="tx1"/>
                </a:solidFill>
                <a:latin typeface="Bradley Hand ITC" pitchFamily="66" charset="0"/>
              </a:rPr>
              <a:t>Mrs. </a:t>
            </a:r>
            <a:r>
              <a:rPr lang="en-US" sz="3600" b="1" dirty="0" err="1" smtClean="0">
                <a:solidFill>
                  <a:schemeClr val="tx1"/>
                </a:solidFill>
                <a:latin typeface="Bradley Hand ITC" pitchFamily="66" charset="0"/>
              </a:rPr>
              <a:t>Guggenheimer</a:t>
            </a:r>
            <a:endParaRPr lang="en-US" sz="3600" b="1" dirty="0" smtClean="0">
              <a:solidFill>
                <a:schemeClr val="tx1"/>
              </a:solidFill>
              <a:latin typeface="Bradley Hand ITC" pitchFamily="66" charset="0"/>
            </a:endParaRPr>
          </a:p>
          <a:p>
            <a:r>
              <a:rPr lang="en-US" sz="3600" b="1" dirty="0" smtClean="0">
                <a:solidFill>
                  <a:schemeClr val="tx1"/>
                </a:solidFill>
                <a:latin typeface="Bradley Hand ITC" pitchFamily="66" charset="0"/>
              </a:rPr>
              <a:t>7</a:t>
            </a:r>
            <a:r>
              <a:rPr lang="en-US" sz="3600" b="1" baseline="30000" dirty="0" smtClean="0">
                <a:solidFill>
                  <a:schemeClr val="tx1"/>
                </a:solidFill>
                <a:latin typeface="Bradley Hand ITC" pitchFamily="66" charset="0"/>
              </a:rPr>
              <a:t>th</a:t>
            </a:r>
            <a:r>
              <a:rPr lang="en-US" sz="3600" b="1" dirty="0" smtClean="0">
                <a:solidFill>
                  <a:schemeClr val="tx1"/>
                </a:solidFill>
                <a:latin typeface="Bradley Hand ITC" pitchFamily="66" charset="0"/>
              </a:rPr>
              <a:t> Grade English </a:t>
            </a:r>
            <a:endParaRPr lang="en-US" sz="3600" b="1" dirty="0">
              <a:solidFill>
                <a:schemeClr val="tx1"/>
              </a:solidFill>
              <a:latin typeface="Bradley Hand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Due Dates: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92500"/>
          </a:bodyPr>
          <a:lstStyle/>
          <a:p>
            <a:r>
              <a:rPr lang="en-US" dirty="0" smtClean="0">
                <a:latin typeface="Times New Roman" pitchFamily="18" charset="0"/>
                <a:cs typeface="Times New Roman" pitchFamily="18" charset="0"/>
              </a:rPr>
              <a:t>Three journals (choose between characterization, conflict, theme, setting and poetry analysis) due no later than Friday, May 10.</a:t>
            </a:r>
          </a:p>
          <a:p>
            <a:r>
              <a:rPr lang="en-US" dirty="0" smtClean="0">
                <a:latin typeface="Times New Roman" pitchFamily="18" charset="0"/>
                <a:cs typeface="Times New Roman" pitchFamily="18" charset="0"/>
              </a:rPr>
              <a:t>Four </a:t>
            </a:r>
            <a:r>
              <a:rPr lang="en-US" dirty="0" smtClean="0">
                <a:latin typeface="Times New Roman" pitchFamily="18" charset="0"/>
                <a:cs typeface="Times New Roman" pitchFamily="18" charset="0"/>
              </a:rPr>
              <a:t>journals (characterization, conflict, theme, setting, and poetry analysis) due no later than Friday, May 17</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Three journals (choose between characterization, conflict, theme, setting and poetry analysis) due no later than Friday, May </a:t>
            </a:r>
            <a:r>
              <a:rPr lang="en-US" dirty="0" smtClean="0">
                <a:latin typeface="Times New Roman" pitchFamily="18" charset="0"/>
                <a:cs typeface="Times New Roman" pitchFamily="18" charset="0"/>
              </a:rPr>
              <a:t>24.</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stellar" pitchFamily="18" charset="0"/>
              </a:rPr>
              <a:t>Characterization</a:t>
            </a:r>
            <a:endParaRPr lang="en-US" dirty="0">
              <a:latin typeface="Castellar" pitchFamily="18" charset="0"/>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latin typeface="Times New Roman" pitchFamily="18" charset="0"/>
                <a:cs typeface="Times New Roman" pitchFamily="18" charset="0"/>
              </a:rPr>
              <a:t>Select a passage that is a quote from or about a character.</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Response goes beyond simply describing the character.</a:t>
            </a:r>
          </a:p>
          <a:p>
            <a:r>
              <a:rPr lang="en-US" dirty="0" smtClean="0">
                <a:latin typeface="Times New Roman" pitchFamily="18" charset="0"/>
                <a:cs typeface="Times New Roman" pitchFamily="18" charset="0"/>
              </a:rPr>
              <a:t>ANALYZE their psychology and motivation.  Why do they behave the way that they do?  How does this character’s personality and behavior affect the themes and outcomes of the story?</a:t>
            </a:r>
          </a:p>
          <a:p>
            <a:r>
              <a:rPr lang="en-US" dirty="0" smtClean="0">
                <a:latin typeface="Times New Roman" pitchFamily="18" charset="0"/>
                <a:cs typeface="Times New Roman" pitchFamily="18" charset="0"/>
              </a:rPr>
              <a:t>EVALUATE author’s craft:  How does the author create and develop this character?  Evaluate the author’s technique regarding characterization.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oadway" pitchFamily="82" charset="0"/>
              </a:rPr>
              <a:t>Conflict</a:t>
            </a:r>
            <a:endParaRPr lang="en-US" dirty="0">
              <a:latin typeface="Broadway" pitchFamily="82" charset="0"/>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latin typeface="Times New Roman" pitchFamily="18" charset="0"/>
                <a:cs typeface="Times New Roman" pitchFamily="18" charset="0"/>
              </a:rPr>
              <a:t>Select a passage that shows conflict (person vs. self, society, person, etc.)</a:t>
            </a:r>
          </a:p>
          <a:p>
            <a:r>
              <a:rPr lang="en-US" dirty="0" smtClean="0">
                <a:latin typeface="Times New Roman" pitchFamily="18" charset="0"/>
                <a:cs typeface="Times New Roman" pitchFamily="18" charset="0"/>
              </a:rPr>
              <a:t>Your response should go beyond describing the conflict and telling me what type it is.</a:t>
            </a:r>
          </a:p>
          <a:p>
            <a:r>
              <a:rPr lang="en-US" dirty="0" smtClean="0">
                <a:latin typeface="Times New Roman" pitchFamily="18" charset="0"/>
                <a:cs typeface="Times New Roman" pitchFamily="18" charset="0"/>
              </a:rPr>
              <a:t>ANALYZE the source(s) of the conflict and how it affects the characters, themes, and outcomes of the story.</a:t>
            </a:r>
          </a:p>
          <a:p>
            <a:r>
              <a:rPr lang="en-US" dirty="0" smtClean="0">
                <a:latin typeface="Times New Roman" pitchFamily="18" charset="0"/>
                <a:cs typeface="Times New Roman" pitchFamily="18" charset="0"/>
              </a:rPr>
              <a:t>EVALUATE the way that the author develops and resolves this conflict?  Is it effective?  Why or why not?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Theme</a:t>
            </a:r>
            <a:endParaRPr lang="en-US" dirty="0">
              <a:latin typeface="Algerian" pitchFamily="82" charset="0"/>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latin typeface="Times New Roman" pitchFamily="18" charset="0"/>
                <a:cs typeface="Times New Roman" pitchFamily="18" charset="0"/>
              </a:rPr>
              <a:t>Passage should show a theme.</a:t>
            </a:r>
          </a:p>
          <a:p>
            <a:r>
              <a:rPr lang="en-US" dirty="0" smtClean="0">
                <a:latin typeface="Times New Roman" pitchFamily="18" charset="0"/>
                <a:cs typeface="Times New Roman" pitchFamily="18" charset="0"/>
              </a:rPr>
              <a:t>Response should go beyond simple morals and lessons that belong in a children’s book, to examine more universal literary themes (e.g. fall from grace, loss of innocence, the great journey, revenge, yin and yang, etc.)</a:t>
            </a:r>
          </a:p>
          <a:p>
            <a:r>
              <a:rPr lang="en-US" dirty="0" smtClean="0">
                <a:latin typeface="Times New Roman" pitchFamily="18" charset="0"/>
                <a:cs typeface="Times New Roman" pitchFamily="18" charset="0"/>
              </a:rPr>
              <a:t>EXPLAIN, ANALYZE, and EVALUATE the development of this theme through characterization, conflict, plot, and author’s craft.  Refer to my example.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Harrington" pitchFamily="82" charset="0"/>
              </a:rPr>
              <a:t>Setting</a:t>
            </a:r>
            <a:endParaRPr lang="en-US" b="1" dirty="0">
              <a:latin typeface="Harrington" pitchFamily="82"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Select a passage that describes a setting in the story.</a:t>
            </a:r>
          </a:p>
          <a:p>
            <a:r>
              <a:rPr lang="en-US" dirty="0" smtClean="0">
                <a:latin typeface="Times New Roman" pitchFamily="18" charset="0"/>
                <a:cs typeface="Times New Roman" pitchFamily="18" charset="0"/>
              </a:rPr>
              <a:t>EXPLAIN, ANALYZE, and EVALUATE the author’s choice of setting.  How does the setting affect the mood and tone of the scene/text?  How does the historical and cultural setting (1960’s Tulsa) affect the characters, themes, and outcomes of the story?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latin typeface="Blackadder ITC" pitchFamily="82" charset="0"/>
              </a:rPr>
              <a:t>Poetry Analysis</a:t>
            </a:r>
            <a:endParaRPr lang="en-US" sz="6600" dirty="0">
              <a:latin typeface="Blackadder ITC" pitchFamily="82"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Copy and paste the poem “Nothing Gold Can Stay” by Robert Frost (page 77) into your text column.</a:t>
            </a:r>
          </a:p>
          <a:p>
            <a:r>
              <a:rPr lang="en-US" dirty="0" smtClean="0">
                <a:latin typeface="Times New Roman" pitchFamily="18" charset="0"/>
                <a:cs typeface="Times New Roman" pitchFamily="18" charset="0"/>
              </a:rPr>
              <a:t>ANALYZE the poem line by line.  What does it mean?  What is the theme?  How does the theme of the poem relate to the themes in </a:t>
            </a:r>
            <a:r>
              <a:rPr lang="en-US" i="1" dirty="0" smtClean="0">
                <a:latin typeface="Times New Roman" pitchFamily="18" charset="0"/>
                <a:cs typeface="Times New Roman" pitchFamily="18" charset="0"/>
              </a:rPr>
              <a:t>The Outsiders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latin typeface="Bradley Hand ITC" pitchFamily="66" charset="0"/>
              </a:rPr>
              <a:t>The Outsiders</a:t>
            </a:r>
            <a:r>
              <a:rPr lang="en-US" b="1" u="sng" dirty="0" smtClean="0">
                <a:latin typeface="Bradley Hand ITC" pitchFamily="66" charset="0"/>
              </a:rPr>
              <a:t> Dialectic Journals</a:t>
            </a:r>
            <a:endParaRPr lang="en-US" dirty="0" smtClean="0">
              <a:latin typeface="Bradley Hand ITC" pitchFamily="66" charset="0"/>
            </a:endParaRPr>
          </a:p>
        </p:txBody>
      </p:sp>
      <p:sp>
        <p:nvSpPr>
          <p:cNvPr id="3" name="Content Placeholder 2"/>
          <p:cNvSpPr>
            <a:spLocks noGrp="1"/>
          </p:cNvSpPr>
          <p:nvPr>
            <p:ph idx="1"/>
          </p:nvPr>
        </p:nvSpPr>
        <p:spPr>
          <a:xfrm>
            <a:off x="228600" y="1295400"/>
            <a:ext cx="8610600" cy="5334000"/>
          </a:xfrm>
        </p:spPr>
        <p:txBody>
          <a:bodyPr>
            <a:normAutofit fontScale="40000" lnSpcReduction="20000"/>
          </a:bodyPr>
          <a:lstStyle/>
          <a:p>
            <a:pPr>
              <a:buNone/>
            </a:pPr>
            <a:r>
              <a:rPr lang="en-US" dirty="0" smtClean="0"/>
              <a:t> </a:t>
            </a:r>
          </a:p>
          <a:p>
            <a:r>
              <a:rPr lang="en-US" sz="5000" dirty="0" smtClean="0">
                <a:latin typeface="Times New Roman" pitchFamily="18" charset="0"/>
                <a:cs typeface="Times New Roman" pitchFamily="18" charset="0"/>
              </a:rPr>
              <a:t>As you read through </a:t>
            </a:r>
            <a:r>
              <a:rPr lang="en-US" sz="5000" i="1" dirty="0" smtClean="0">
                <a:latin typeface="Times New Roman" pitchFamily="18" charset="0"/>
                <a:cs typeface="Times New Roman" pitchFamily="18" charset="0"/>
              </a:rPr>
              <a:t>The Outsiders</a:t>
            </a:r>
            <a:r>
              <a:rPr lang="en-US" sz="5000" dirty="0" smtClean="0">
                <a:latin typeface="Times New Roman" pitchFamily="18" charset="0"/>
                <a:cs typeface="Times New Roman" pitchFamily="18" charset="0"/>
              </a:rPr>
              <a:t>, you will be keeping a dialectical journal of significant quotes and passages from the text, accompanied by your commentary. This tool may be used to aid you in class discussions, quiz preparation, and organizing your written responses for the final unit test.</a:t>
            </a:r>
          </a:p>
          <a:p>
            <a:pPr>
              <a:buNone/>
            </a:pPr>
            <a:r>
              <a:rPr lang="en-US" sz="5000" dirty="0" smtClean="0">
                <a:latin typeface="Times New Roman" pitchFamily="18" charset="0"/>
                <a:cs typeface="Times New Roman" pitchFamily="18" charset="0"/>
              </a:rPr>
              <a:t> </a:t>
            </a:r>
          </a:p>
          <a:p>
            <a:r>
              <a:rPr lang="en-US" sz="5000" dirty="0" smtClean="0">
                <a:latin typeface="Times New Roman" pitchFamily="18" charset="0"/>
                <a:cs typeface="Times New Roman" pitchFamily="18" charset="0"/>
              </a:rPr>
              <a:t>The quotes and passages you select should be significant in some way, and they should relate to one of the following literary concepts: Characterization, Conflict, Personal Connection, Allusion, Theme (there are several themes in the book), Symbolism, and Author’s Style.  We will be discussing these concepts in class.</a:t>
            </a:r>
          </a:p>
          <a:p>
            <a:pPr>
              <a:buNone/>
            </a:pPr>
            <a:r>
              <a:rPr lang="en-US" sz="5000" dirty="0" smtClean="0">
                <a:latin typeface="Times New Roman" pitchFamily="18" charset="0"/>
                <a:cs typeface="Times New Roman" pitchFamily="18" charset="0"/>
              </a:rPr>
              <a:t> </a:t>
            </a:r>
          </a:p>
          <a:p>
            <a:r>
              <a:rPr lang="en-US" sz="5000" dirty="0" smtClean="0">
                <a:latin typeface="Times New Roman" pitchFamily="18" charset="0"/>
                <a:cs typeface="Times New Roman" pitchFamily="18" charset="0"/>
              </a:rPr>
              <a:t>You must complete a total of ten journal entries. The quotes you select should be spread from throughout the novel, not all from the same chapter or section of the text. Your final journal can be typed or handwritten, as long as it is legible, neatly organized, labeled, and easy to follow.</a:t>
            </a:r>
          </a:p>
          <a:p>
            <a:pPr>
              <a:buNone/>
            </a:pPr>
            <a:r>
              <a:rPr lang="en-US" sz="5000" dirty="0" smtClean="0">
                <a:latin typeface="Times New Roman" pitchFamily="18" charset="0"/>
                <a:cs typeface="Times New Roman" pitchFamily="18" charset="0"/>
              </a:rPr>
              <a:t> </a:t>
            </a:r>
          </a:p>
          <a:p>
            <a:r>
              <a:rPr lang="en-US" sz="5000" dirty="0" smtClean="0">
                <a:latin typeface="Times New Roman" pitchFamily="18" charset="0"/>
                <a:cs typeface="Times New Roman" pitchFamily="18" charset="0"/>
              </a:rPr>
              <a:t>Your journals should include the text (including the MLA citation), response, and literary concept. </a:t>
            </a:r>
          </a:p>
          <a:p>
            <a:pPr>
              <a:buNone/>
            </a:pPr>
            <a:r>
              <a:rPr lang="en-US" sz="4200"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
          </a:xfrm>
        </p:spPr>
        <p:txBody>
          <a:bodyPr>
            <a:normAutofit fontScale="90000"/>
          </a:bodyPr>
          <a:lstStyle/>
          <a:p>
            <a:r>
              <a:rPr lang="en-US" sz="2700" dirty="0" smtClean="0">
                <a:latin typeface="Bradley Hand ITC" pitchFamily="66" charset="0"/>
              </a:rPr>
              <a:t>Sample Entry </a:t>
            </a:r>
            <a:r>
              <a:rPr lang="en-US" sz="2700" b="1" dirty="0" smtClean="0">
                <a:latin typeface="Bradley Hand ITC" pitchFamily="66" charset="0"/>
              </a:rPr>
              <a:t>from </a:t>
            </a:r>
            <a:r>
              <a:rPr lang="en-US" sz="2700" b="1" i="1" dirty="0" smtClean="0">
                <a:latin typeface="Bradley Hand ITC" pitchFamily="66" charset="0"/>
              </a:rPr>
              <a:t>The Outsiders </a:t>
            </a:r>
            <a:r>
              <a:rPr lang="en-US" sz="2700" b="1" dirty="0" smtClean="0">
                <a:latin typeface="Bradley Hand ITC" pitchFamily="66" charset="0"/>
              </a:rPr>
              <a:t>by S.E. Hinton</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228600" y="457201"/>
          <a:ext cx="8686800" cy="6400799"/>
        </p:xfrm>
        <a:graphic>
          <a:graphicData uri="http://schemas.openxmlformats.org/drawingml/2006/table">
            <a:tbl>
              <a:tblPr firstRow="1" bandRow="1">
                <a:tableStyleId>{5C22544A-7EE6-4342-B048-85BDC9FD1C3A}</a:tableStyleId>
              </a:tblPr>
              <a:tblGrid>
                <a:gridCol w="2667000"/>
                <a:gridCol w="5029200"/>
                <a:gridCol w="990600"/>
              </a:tblGrid>
              <a:tr h="616670">
                <a:tc>
                  <a:txBody>
                    <a:bodyPr/>
                    <a:lstStyle/>
                    <a:p>
                      <a:r>
                        <a:rPr lang="en-US" sz="1700" dirty="0" smtClean="0">
                          <a:latin typeface="Times New Roman" pitchFamily="18" charset="0"/>
                          <a:cs typeface="Times New Roman" pitchFamily="18" charset="0"/>
                        </a:rPr>
                        <a:t>Text</a:t>
                      </a:r>
                      <a:endParaRPr lang="en-US" sz="1700" dirty="0">
                        <a:latin typeface="Times New Roman" pitchFamily="18" charset="0"/>
                        <a:cs typeface="Times New Roman" pitchFamily="18" charset="0"/>
                      </a:endParaRPr>
                    </a:p>
                  </a:txBody>
                  <a:tcPr/>
                </a:tc>
                <a:tc>
                  <a:txBody>
                    <a:bodyPr/>
                    <a:lstStyle/>
                    <a:p>
                      <a:r>
                        <a:rPr lang="en-US" sz="1700" dirty="0" smtClean="0">
                          <a:latin typeface="Times New Roman" pitchFamily="18" charset="0"/>
                          <a:cs typeface="Times New Roman" pitchFamily="18" charset="0"/>
                        </a:rPr>
                        <a:t>Response</a:t>
                      </a:r>
                      <a:endParaRPr lang="en-US" sz="1700" dirty="0">
                        <a:latin typeface="Times New Roman" pitchFamily="18" charset="0"/>
                        <a:cs typeface="Times New Roman" pitchFamily="18" charset="0"/>
                      </a:endParaRPr>
                    </a:p>
                  </a:txBody>
                  <a:tcPr/>
                </a:tc>
                <a:tc>
                  <a:txBody>
                    <a:bodyPr/>
                    <a:lstStyle/>
                    <a:p>
                      <a:r>
                        <a:rPr lang="en-US" sz="1700" dirty="0" smtClean="0">
                          <a:latin typeface="Times New Roman" pitchFamily="18" charset="0"/>
                          <a:cs typeface="Times New Roman" pitchFamily="18" charset="0"/>
                        </a:rPr>
                        <a:t>Literary Concept</a:t>
                      </a:r>
                      <a:endParaRPr lang="en-US" sz="1700" dirty="0">
                        <a:latin typeface="Times New Roman" pitchFamily="18" charset="0"/>
                        <a:cs typeface="Times New Roman" pitchFamily="18" charset="0"/>
                      </a:endParaRPr>
                    </a:p>
                  </a:txBody>
                  <a:tcPr/>
                </a:tc>
              </a:tr>
              <a:tr h="5784129">
                <a:tc>
                  <a:txBody>
                    <a:bodyPr/>
                    <a:lstStyle/>
                    <a:p>
                      <a:r>
                        <a:rPr lang="en-US" sz="1700" kern="1200" dirty="0" smtClean="0">
                          <a:solidFill>
                            <a:schemeClr val="dk1"/>
                          </a:solidFill>
                          <a:latin typeface="Times New Roman" pitchFamily="18" charset="0"/>
                          <a:ea typeface="+mn-ea"/>
                          <a:cs typeface="Times New Roman" pitchFamily="18" charset="0"/>
                        </a:rPr>
                        <a:t>Since Mom and Dad were killed in an auto wreck, the three of us get to stay together only as long as we behave. So Soda and I stay out of trouble as much as we can, and we're careful not to get caught when we can't. I only mean that most greasers do things like that, just like we wear our hair long and dress in blue jeans and T-shirts, or leave our shirttails out and wear leather jackets and tennis shoes or boots. I'm not saying that either </a:t>
                      </a:r>
                      <a:r>
                        <a:rPr lang="en-US" sz="1700" kern="1200" dirty="0" err="1" smtClean="0">
                          <a:solidFill>
                            <a:schemeClr val="dk1"/>
                          </a:solidFill>
                          <a:latin typeface="Times New Roman" pitchFamily="18" charset="0"/>
                          <a:ea typeface="+mn-ea"/>
                          <a:cs typeface="Times New Roman" pitchFamily="18" charset="0"/>
                        </a:rPr>
                        <a:t>Socs</a:t>
                      </a:r>
                      <a:r>
                        <a:rPr lang="en-US" sz="1700" kern="1200" dirty="0" smtClean="0">
                          <a:solidFill>
                            <a:schemeClr val="dk1"/>
                          </a:solidFill>
                          <a:latin typeface="Times New Roman" pitchFamily="18" charset="0"/>
                          <a:ea typeface="+mn-ea"/>
                          <a:cs typeface="Times New Roman" pitchFamily="18" charset="0"/>
                        </a:rPr>
                        <a:t> or greasers are better; that's just the way things are (Hinton, 6).</a:t>
                      </a:r>
                      <a:endParaRPr lang="en-US" sz="1700" dirty="0">
                        <a:latin typeface="Times New Roman" pitchFamily="18" charset="0"/>
                        <a:cs typeface="Times New Roman" pitchFamily="18" charset="0"/>
                      </a:endParaRPr>
                    </a:p>
                  </a:txBody>
                  <a:tcPr/>
                </a:tc>
                <a:tc>
                  <a:txBody>
                    <a:bodyPr/>
                    <a:lstStyle/>
                    <a:p>
                      <a:r>
                        <a:rPr lang="en-US" sz="1700" kern="1200" dirty="0" smtClean="0">
                          <a:solidFill>
                            <a:schemeClr val="dk1"/>
                          </a:solidFill>
                          <a:latin typeface="Times New Roman" pitchFamily="18" charset="0"/>
                          <a:ea typeface="+mn-ea"/>
                          <a:cs typeface="Times New Roman" pitchFamily="18" charset="0"/>
                        </a:rPr>
                        <a:t>This passage relates to the theme of the hero quest in that traditional heroes in literature are often born from mysterious or obscure circumstances (e.g. Superman, Pinocchio). While </a:t>
                      </a:r>
                      <a:r>
                        <a:rPr lang="en-US" sz="1700" kern="1200" dirty="0" err="1" smtClean="0">
                          <a:solidFill>
                            <a:schemeClr val="dk1"/>
                          </a:solidFill>
                          <a:latin typeface="Times New Roman" pitchFamily="18" charset="0"/>
                          <a:ea typeface="+mn-ea"/>
                          <a:cs typeface="Times New Roman" pitchFamily="18" charset="0"/>
                        </a:rPr>
                        <a:t>Ponyboy’s</a:t>
                      </a:r>
                      <a:r>
                        <a:rPr lang="en-US" sz="1700" kern="1200" dirty="0" smtClean="0">
                          <a:solidFill>
                            <a:schemeClr val="dk1"/>
                          </a:solidFill>
                          <a:latin typeface="Times New Roman" pitchFamily="18" charset="0"/>
                          <a:ea typeface="+mn-ea"/>
                          <a:cs typeface="Times New Roman" pitchFamily="18" charset="0"/>
                        </a:rPr>
                        <a:t> birth is not mysterious or obscure, it is unusual because he is a young teen being raised by his slightly older brother.  The lack of, or traumatic loss of a parental figure is also common in the hero quest.  This foreshadows some type of test or ordeal in which our reluctant “hero,” </a:t>
                      </a:r>
                      <a:r>
                        <a:rPr lang="en-US" sz="1700" kern="1200" dirty="0" err="1" smtClean="0">
                          <a:solidFill>
                            <a:schemeClr val="dk1"/>
                          </a:solidFill>
                          <a:latin typeface="Times New Roman" pitchFamily="18" charset="0"/>
                          <a:ea typeface="+mn-ea"/>
                          <a:cs typeface="Times New Roman" pitchFamily="18" charset="0"/>
                        </a:rPr>
                        <a:t>Ponyboy</a:t>
                      </a:r>
                      <a:r>
                        <a:rPr lang="en-US" sz="1700" kern="1200" dirty="0" smtClean="0">
                          <a:solidFill>
                            <a:schemeClr val="dk1"/>
                          </a:solidFill>
                          <a:latin typeface="Times New Roman" pitchFamily="18" charset="0"/>
                          <a:ea typeface="+mn-ea"/>
                          <a:cs typeface="Times New Roman" pitchFamily="18" charset="0"/>
                        </a:rPr>
                        <a:t>, will be called upon to do something brave or noble.  </a:t>
                      </a:r>
                      <a:r>
                        <a:rPr lang="en-US" sz="1700" kern="1200" dirty="0" err="1" smtClean="0">
                          <a:solidFill>
                            <a:schemeClr val="dk1"/>
                          </a:solidFill>
                          <a:latin typeface="Times New Roman" pitchFamily="18" charset="0"/>
                          <a:ea typeface="+mn-ea"/>
                          <a:cs typeface="Times New Roman" pitchFamily="18" charset="0"/>
                        </a:rPr>
                        <a:t>Ponyboy</a:t>
                      </a:r>
                      <a:r>
                        <a:rPr lang="en-US" sz="1700" kern="1200" dirty="0" smtClean="0">
                          <a:solidFill>
                            <a:schemeClr val="dk1"/>
                          </a:solidFill>
                          <a:latin typeface="Times New Roman" pitchFamily="18" charset="0"/>
                          <a:ea typeface="+mn-ea"/>
                          <a:cs typeface="Times New Roman" pitchFamily="18" charset="0"/>
                        </a:rPr>
                        <a:t> is an unlikely, or reluctant hero as described in this passage: “…we wear our hair long and dress in blue jeans and T-shirts, or leave our shirttails out and wear leather jackets and tennis shoes or boots” (6).  In the society of early 1960’s Oklahoma, a Greaser would be the least person to commit an act of unselfish bravery, as Greasers are known more for destructive, illegal and violent acts.  </a:t>
                      </a:r>
                      <a:r>
                        <a:rPr lang="en-US" sz="1700" kern="1200" dirty="0" err="1" smtClean="0">
                          <a:solidFill>
                            <a:schemeClr val="dk1"/>
                          </a:solidFill>
                          <a:latin typeface="Times New Roman" pitchFamily="18" charset="0"/>
                          <a:ea typeface="+mn-ea"/>
                          <a:cs typeface="Times New Roman" pitchFamily="18" charset="0"/>
                        </a:rPr>
                        <a:t>Ponyboy</a:t>
                      </a:r>
                      <a:r>
                        <a:rPr lang="en-US" sz="1700" kern="1200" dirty="0" smtClean="0">
                          <a:solidFill>
                            <a:schemeClr val="dk1"/>
                          </a:solidFill>
                          <a:latin typeface="Times New Roman" pitchFamily="18" charset="0"/>
                          <a:ea typeface="+mn-ea"/>
                          <a:cs typeface="Times New Roman" pitchFamily="18" charset="0"/>
                        </a:rPr>
                        <a:t> defies this stereotype which also supports the conception of him as a hero in this novel.</a:t>
                      </a:r>
                      <a:endParaRPr lang="en-US" sz="1700" dirty="0">
                        <a:latin typeface="Times New Roman" pitchFamily="18" charset="0"/>
                        <a:cs typeface="Times New Roman" pitchFamily="18" charset="0"/>
                      </a:endParaRPr>
                    </a:p>
                  </a:txBody>
                  <a:tcPr/>
                </a:tc>
                <a:tc>
                  <a:txBody>
                    <a:bodyPr/>
                    <a:lstStyle/>
                    <a:p>
                      <a:r>
                        <a:rPr lang="en-US" sz="1700" kern="1200" dirty="0" smtClean="0">
                          <a:solidFill>
                            <a:schemeClr val="dk1"/>
                          </a:solidFill>
                          <a:latin typeface="Times New Roman" pitchFamily="18" charset="0"/>
                          <a:ea typeface="+mn-ea"/>
                          <a:cs typeface="Times New Roman" pitchFamily="18" charset="0"/>
                        </a:rPr>
                        <a:t>Theme- hero’s quest</a:t>
                      </a:r>
                      <a:endParaRPr lang="en-US" sz="17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773</Words>
  <Application>Microsoft Office PowerPoint</Application>
  <PresentationFormat>On-screen Show (4:3)</PresentationFormat>
  <Paragraphs>46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Outsiders Dialectic Journals</vt:lpstr>
      <vt:lpstr>Due Dates:</vt:lpstr>
      <vt:lpstr>Characterization</vt:lpstr>
      <vt:lpstr>Conflict</vt:lpstr>
      <vt:lpstr>Theme</vt:lpstr>
      <vt:lpstr>Setting</vt:lpstr>
      <vt:lpstr>Poetry Analysis</vt:lpstr>
      <vt:lpstr>The Outsiders Dialectic Journals</vt:lpstr>
      <vt:lpstr>Sample Entry from The Outsiders by S.E. Hinton </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Modified Dialectic Journals</dc:title>
  <dc:creator>Amy Terry</dc:creator>
  <cp:lastModifiedBy>Lily</cp:lastModifiedBy>
  <cp:revision>9</cp:revision>
  <dcterms:created xsi:type="dcterms:W3CDTF">2013-05-07T19:24:34Z</dcterms:created>
  <dcterms:modified xsi:type="dcterms:W3CDTF">2016-04-18T23:19:29Z</dcterms:modified>
</cp:coreProperties>
</file>